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2.xml" ContentType="application/vnd.openxmlformats-officedocument.presentationml.tags+xml"/>
  <Override PartName="/ppt/notesSlides/notesSlide12.xml" ContentType="application/vnd.openxmlformats-officedocument.presentationml.notesSlide+xml"/>
  <Override PartName="/ppt/tags/tag33.xml" ContentType="application/vnd.openxmlformats-officedocument.presentationml.tags+xml"/>
  <Override PartName="/ppt/notesSlides/notesSlide13.xml" ContentType="application/vnd.openxmlformats-officedocument.presentationml.notesSlide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tags/tag35.xml" ContentType="application/vnd.openxmlformats-officedocument.presentationml.tags+xml"/>
  <Override PartName="/ppt/notesSlides/notesSlide15.xml" ContentType="application/vnd.openxmlformats-officedocument.presentationml.notesSlide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notesSlides/notesSlide17.xml" ContentType="application/vnd.openxmlformats-officedocument.presentationml.notesSlide+xml"/>
  <Override PartName="/ppt/tags/tag38.xml" ContentType="application/vnd.openxmlformats-officedocument.presentationml.tags+xml"/>
  <Override PartName="/ppt/notesSlides/notesSlide18.xml" ContentType="application/vnd.openxmlformats-officedocument.presentationml.notesSlide+xml"/>
  <Override PartName="/ppt/tags/tag39.xml" ContentType="application/vnd.openxmlformats-officedocument.presentationml.tags+xml"/>
  <Override PartName="/ppt/notesSlides/notesSlide19.xml" ContentType="application/vnd.openxmlformats-officedocument.presentationml.notesSlide+xml"/>
  <Override PartName="/ppt/tags/tag40.xml" ContentType="application/vnd.openxmlformats-officedocument.presentationml.tags+xml"/>
  <Override PartName="/ppt/notesSlides/notesSlide20.xml" ContentType="application/vnd.openxmlformats-officedocument.presentationml.notesSlide+xml"/>
  <Override PartName="/ppt/tags/tag41.xml" ContentType="application/vnd.openxmlformats-officedocument.presentationml.tags+xml"/>
  <Override PartName="/ppt/notesSlides/notesSlide21.xml" ContentType="application/vnd.openxmlformats-officedocument.presentationml.notesSlide+xml"/>
  <Override PartName="/ppt/tags/tag42.xml" ContentType="application/vnd.openxmlformats-officedocument.presentationml.tags+xml"/>
  <Override PartName="/ppt/notesSlides/notesSlide22.xml" ContentType="application/vnd.openxmlformats-officedocument.presentationml.notesSlide+xml"/>
  <Override PartName="/ppt/tags/tag43.xml" ContentType="application/vnd.openxmlformats-officedocument.presentationml.tags+xml"/>
  <Override PartName="/ppt/notesSlides/notesSlide2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4.xml" ContentType="application/vnd.openxmlformats-officedocument.presentationml.notesSlide+xml"/>
  <Override PartName="/ppt/tags/tag47.xml" ContentType="application/vnd.openxmlformats-officedocument.presentationml.tags+xml"/>
  <Override PartName="/ppt/notesSlides/notesSlide25.xml" ContentType="application/vnd.openxmlformats-officedocument.presentationml.notesSlide+xml"/>
  <Override PartName="/ppt/tags/tag48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9"/>
  </p:notesMasterIdLst>
  <p:sldIdLst>
    <p:sldId id="257" r:id="rId2"/>
    <p:sldId id="259" r:id="rId3"/>
    <p:sldId id="280" r:id="rId4"/>
    <p:sldId id="256" r:id="rId5"/>
    <p:sldId id="281" r:id="rId6"/>
    <p:sldId id="263" r:id="rId7"/>
    <p:sldId id="307" r:id="rId8"/>
    <p:sldId id="264" r:id="rId9"/>
    <p:sldId id="282" r:id="rId10"/>
    <p:sldId id="301" r:id="rId11"/>
    <p:sldId id="300" r:id="rId12"/>
    <p:sldId id="266" r:id="rId13"/>
    <p:sldId id="304" r:id="rId14"/>
    <p:sldId id="303" r:id="rId15"/>
    <p:sldId id="305" r:id="rId16"/>
    <p:sldId id="306" r:id="rId17"/>
    <p:sldId id="308" r:id="rId18"/>
    <p:sldId id="313" r:id="rId19"/>
    <p:sldId id="314" r:id="rId20"/>
    <p:sldId id="315" r:id="rId21"/>
    <p:sldId id="309" r:id="rId22"/>
    <p:sldId id="310" r:id="rId23"/>
    <p:sldId id="311" r:id="rId24"/>
    <p:sldId id="289" r:id="rId25"/>
    <p:sldId id="312" r:id="rId26"/>
    <p:sldId id="316" r:id="rId27"/>
    <p:sldId id="284" r:id="rId28"/>
  </p:sldIdLst>
  <p:sldSz cx="9001125" cy="5040313"/>
  <p:notesSz cx="6858000" cy="9144000"/>
  <p:custDataLst>
    <p:tags r:id="rId30"/>
  </p:custDataLst>
  <p:defaultTextStyle>
    <a:defPPr>
      <a:defRPr lang="zh-CN"/>
    </a:defPPr>
    <a:lvl1pPr marL="0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147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295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442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589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736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884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8031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178" algn="l" defTabSz="80229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8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012"/>
    <a:srgbClr val="C00000"/>
    <a:srgbClr val="17375E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9" autoAdjust="0"/>
    <p:restoredTop sz="94652"/>
  </p:normalViewPr>
  <p:slideViewPr>
    <p:cSldViewPr>
      <p:cViewPr varScale="1">
        <p:scale>
          <a:sx n="181" d="100"/>
          <a:sy n="181" d="100"/>
        </p:scale>
        <p:origin x="528" y="176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5EAB1-25CC-4F72-A2FC-3BABBE5A9D32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8BA23-BD00-4857-B603-DD487FFC396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1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945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360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133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400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587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471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883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78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017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071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8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7889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1005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617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236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9505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845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557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196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20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648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659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70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28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039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93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B8BA23-BD00-4857-B603-DD487FFC396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2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1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5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8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1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2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44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58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73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88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80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17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147" indent="0">
              <a:buNone/>
              <a:defRPr sz="1800" b="1"/>
            </a:lvl2pPr>
            <a:lvl3pPr marL="802295" indent="0">
              <a:buNone/>
              <a:defRPr sz="1600" b="1"/>
            </a:lvl3pPr>
            <a:lvl4pPr marL="1203442" indent="0">
              <a:buNone/>
              <a:defRPr sz="1400" b="1"/>
            </a:lvl4pPr>
            <a:lvl5pPr marL="1604589" indent="0">
              <a:buNone/>
              <a:defRPr sz="1400" b="1"/>
            </a:lvl5pPr>
            <a:lvl6pPr marL="2005736" indent="0">
              <a:buNone/>
              <a:defRPr sz="1400" b="1"/>
            </a:lvl6pPr>
            <a:lvl7pPr marL="2406884" indent="0">
              <a:buNone/>
              <a:defRPr sz="1400" b="1"/>
            </a:lvl7pPr>
            <a:lvl8pPr marL="2808031" indent="0">
              <a:buNone/>
              <a:defRPr sz="1400" b="1"/>
            </a:lvl8pPr>
            <a:lvl9pPr marL="3209178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147" indent="0">
              <a:buNone/>
              <a:defRPr sz="2500"/>
            </a:lvl2pPr>
            <a:lvl3pPr marL="802295" indent="0">
              <a:buNone/>
              <a:defRPr sz="2100"/>
            </a:lvl3pPr>
            <a:lvl4pPr marL="1203442" indent="0">
              <a:buNone/>
              <a:defRPr sz="1800"/>
            </a:lvl4pPr>
            <a:lvl5pPr marL="1604589" indent="0">
              <a:buNone/>
              <a:defRPr sz="1800"/>
            </a:lvl5pPr>
            <a:lvl6pPr marL="2005736" indent="0">
              <a:buNone/>
              <a:defRPr sz="1800"/>
            </a:lvl6pPr>
            <a:lvl7pPr marL="2406884" indent="0">
              <a:buNone/>
              <a:defRPr sz="1800"/>
            </a:lvl7pPr>
            <a:lvl8pPr marL="2808031" indent="0">
              <a:buNone/>
              <a:defRPr sz="1800"/>
            </a:lvl8pPr>
            <a:lvl9pPr marL="3209178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147" indent="0">
              <a:buNone/>
              <a:defRPr sz="1100"/>
            </a:lvl2pPr>
            <a:lvl3pPr marL="802295" indent="0">
              <a:buNone/>
              <a:defRPr sz="900"/>
            </a:lvl3pPr>
            <a:lvl4pPr marL="1203442" indent="0">
              <a:buNone/>
              <a:defRPr sz="800"/>
            </a:lvl4pPr>
            <a:lvl5pPr marL="1604589" indent="0">
              <a:buNone/>
              <a:defRPr sz="800"/>
            </a:lvl5pPr>
            <a:lvl6pPr marL="2005736" indent="0">
              <a:buNone/>
              <a:defRPr sz="800"/>
            </a:lvl6pPr>
            <a:lvl7pPr marL="2406884" indent="0">
              <a:buNone/>
              <a:defRPr sz="800"/>
            </a:lvl7pPr>
            <a:lvl8pPr marL="2808031" indent="0">
              <a:buNone/>
              <a:defRPr sz="800"/>
            </a:lvl8pPr>
            <a:lvl9pPr marL="3209178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2020/12/15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0229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00860" indent="-300860" algn="l" defTabSz="80229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51864" indent="-250717" algn="l" defTabSz="802295" rtl="0" eaLnBrk="1" latinLnBrk="0" hangingPunct="1">
        <a:spcBef>
          <a:spcPct val="20000"/>
        </a:spcBef>
        <a:buFont typeface="Arial" pitchFamily="34" charset="0"/>
        <a:buChar char="–"/>
        <a:defRPr sz="25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002868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404015" indent="-200574" algn="l" defTabSz="802295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1805163" indent="-200574" algn="l" defTabSz="802295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206310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457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05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752" indent="-200574" algn="l" defTabSz="802295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147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295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442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589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736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884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8031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178" algn="l" defTabSz="802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35.png"/><Relationship Id="rId2" Type="http://schemas.microsoft.com/office/2007/relationships/media" Target="../media/media1.mp4"/><Relationship Id="rId1" Type="http://schemas.openxmlformats.org/officeDocument/2006/relationships/tags" Target="../tags/tag4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36.png"/><Relationship Id="rId2" Type="http://schemas.microsoft.com/office/2007/relationships/media" Target="../media/media2.mp4"/><Relationship Id="rId1" Type="http://schemas.openxmlformats.org/officeDocument/2006/relationships/tags" Target="../tags/tag48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512044"/>
            <a:ext cx="9001125" cy="2520280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0162" y="1582624"/>
            <a:ext cx="7230053" cy="1654818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“北大知道”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项目第三阶段汇报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75" y="4281642"/>
            <a:ext cx="1584176" cy="44496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476226" y="3422964"/>
            <a:ext cx="6120680" cy="369332"/>
            <a:chOff x="1476226" y="3422964"/>
            <a:chExt cx="6120680" cy="369332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476226" y="3588119"/>
              <a:ext cx="61206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2916386" y="3484729"/>
              <a:ext cx="3240360" cy="220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934388" y="3466799"/>
              <a:ext cx="3204356" cy="256526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880382" y="3422964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汇报人：软工第</a:t>
              </a:r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  <p:extLst>
    <p:ext uri="{E180D4A7-C9FB-4DFB-919C-405C955672EB}">
      <p14:showEvtLst xmlns:p14="http://schemas.microsoft.com/office/powerpoint/2010/main">
        <p14:playEvt time="77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TextBox 8"/>
          <p:cNvSpPr txBox="1"/>
          <p:nvPr/>
        </p:nvSpPr>
        <p:spPr>
          <a:xfrm>
            <a:off x="564282" y="449181"/>
            <a:ext cx="199206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技术栈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FD43F409-DF21-4C60-A54F-DBE51B82F5C1}"/>
              </a:ext>
            </a:extLst>
          </p:cNvPr>
          <p:cNvSpPr txBox="1"/>
          <p:nvPr/>
        </p:nvSpPr>
        <p:spPr>
          <a:xfrm>
            <a:off x="466930" y="935980"/>
            <a:ext cx="8138087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前端以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vue.js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作为基础框架，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vuetify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后端以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Boot,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Alibaba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作为基础框架；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作为容器化部署的解决方案；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采用由阿里巴巴开源的 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nacos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作为服务的注册中心和配置中心；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 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作为负载均衡配置；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 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作为分布式缓存；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 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保存评论和点赞信息。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6468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9CD2735-3EC8-4EA1-AB4C-969215627E5F}"/>
              </a:ext>
            </a:extLst>
          </p:cNvPr>
          <p:cNvSpPr/>
          <p:nvPr/>
        </p:nvSpPr>
        <p:spPr>
          <a:xfrm>
            <a:off x="6925298" y="2999819"/>
            <a:ext cx="1828800" cy="154477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TextBox 8"/>
          <p:cNvSpPr txBox="1"/>
          <p:nvPr/>
        </p:nvSpPr>
        <p:spPr>
          <a:xfrm>
            <a:off x="564282" y="449181"/>
            <a:ext cx="199206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网络规划图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DF1C47F-923D-4198-AED6-BC8262DA30CD}"/>
              </a:ext>
            </a:extLst>
          </p:cNvPr>
          <p:cNvSpPr/>
          <p:nvPr/>
        </p:nvSpPr>
        <p:spPr>
          <a:xfrm>
            <a:off x="-5229" y="-14309"/>
            <a:ext cx="1600200" cy="308642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1D3A8A-448F-42B0-AE42-AF4BEC265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5" y="355033"/>
            <a:ext cx="1463040" cy="39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36EC03A-54F4-4410-AB4D-EE1D687EE1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5" y="1429177"/>
            <a:ext cx="1463040" cy="303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73A40F-E098-42D0-9DFF-A73DEF756FC8}"/>
              </a:ext>
            </a:extLst>
          </p:cNvPr>
          <p:cNvSpPr txBox="1"/>
          <p:nvPr/>
        </p:nvSpPr>
        <p:spPr>
          <a:xfrm>
            <a:off x="36895" y="3069675"/>
            <a:ext cx="1456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HUAWEI Cloud</a:t>
            </a:r>
            <a:endParaRPr lang="zh-CN" alt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3DC759-DA2B-4D1F-A442-8565D42AF675}"/>
              </a:ext>
            </a:extLst>
          </p:cNvPr>
          <p:cNvSpPr/>
          <p:nvPr/>
        </p:nvSpPr>
        <p:spPr>
          <a:xfrm>
            <a:off x="1691037" y="-6755"/>
            <a:ext cx="1600200" cy="307887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46E5F7-3031-404C-8423-4DAA43725540}"/>
              </a:ext>
            </a:extLst>
          </p:cNvPr>
          <p:cNvSpPr/>
          <p:nvPr/>
        </p:nvSpPr>
        <p:spPr>
          <a:xfrm>
            <a:off x="1784172" y="109065"/>
            <a:ext cx="1463040" cy="91024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Question &amp; Answer Microservice</a:t>
            </a:r>
            <a:endParaRPr lang="zh-CN" altLang="en-US" sz="1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C8DA22F-8A06-4941-BABC-34070693677E}"/>
              </a:ext>
            </a:extLst>
          </p:cNvPr>
          <p:cNvSpPr/>
          <p:nvPr/>
        </p:nvSpPr>
        <p:spPr>
          <a:xfrm>
            <a:off x="1755889" y="1144178"/>
            <a:ext cx="1463040" cy="91123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Gateway Microservice</a:t>
            </a:r>
            <a:endParaRPr lang="zh-CN" altLang="en-US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A2E2E1-0739-4683-BC79-6528B8E8309E}"/>
              </a:ext>
            </a:extLst>
          </p:cNvPr>
          <p:cNvSpPr/>
          <p:nvPr/>
        </p:nvSpPr>
        <p:spPr>
          <a:xfrm>
            <a:off x="3393938" y="-7876"/>
            <a:ext cx="1600200" cy="457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DB8514-71F0-46C1-ACCE-5DE78AD5FC49}"/>
              </a:ext>
            </a:extLst>
          </p:cNvPr>
          <p:cNvSpPr/>
          <p:nvPr/>
        </p:nvSpPr>
        <p:spPr>
          <a:xfrm>
            <a:off x="5105847" y="8089"/>
            <a:ext cx="1600200" cy="4572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EC9CC8C-A712-4EE5-BBC4-61A94E93B3FA}"/>
              </a:ext>
            </a:extLst>
          </p:cNvPr>
          <p:cNvSpPr/>
          <p:nvPr/>
        </p:nvSpPr>
        <p:spPr>
          <a:xfrm>
            <a:off x="3452155" y="104915"/>
            <a:ext cx="1463040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Authentication</a:t>
            </a:r>
          </a:p>
          <a:p>
            <a:pPr algn="ctr"/>
            <a:r>
              <a:rPr lang="en-US" altLang="zh-CN" sz="1400" dirty="0"/>
              <a:t>Microservice</a:t>
            </a:r>
            <a:endParaRPr lang="zh-CN" altLang="en-US" sz="1400" dirty="0"/>
          </a:p>
        </p:txBody>
      </p:sp>
      <p:pic>
        <p:nvPicPr>
          <p:cNvPr id="1028" name="Picture 4" descr="nginx">
            <a:extLst>
              <a:ext uri="{FF2B5EF4-FFF2-40B4-BE49-F238E27FC236}">
                <a16:creationId xmlns:a16="http://schemas.microsoft.com/office/drawing/2014/main" id="{C2F39BF9-8526-4545-AC24-117CF9C3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483" y="4138138"/>
            <a:ext cx="1328238" cy="27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A7DF523-7A47-4E5B-83DF-91DFA70325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483" y="3335034"/>
            <a:ext cx="1276416" cy="412771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079010-F5E9-4831-8515-C18014D982A1}"/>
              </a:ext>
            </a:extLst>
          </p:cNvPr>
          <p:cNvSpPr/>
          <p:nvPr/>
        </p:nvSpPr>
        <p:spPr>
          <a:xfrm>
            <a:off x="5182647" y="95097"/>
            <a:ext cx="146304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WeChat</a:t>
            </a:r>
          </a:p>
          <a:p>
            <a:pPr algn="ctr"/>
            <a:r>
              <a:rPr lang="en-US" altLang="zh-CN" sz="1400" dirty="0"/>
              <a:t>Media Platform Microservice</a:t>
            </a:r>
            <a:endParaRPr lang="zh-CN" altLang="en-US" sz="1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9E268-FBA9-42E2-804B-1299E2086CAE}"/>
              </a:ext>
            </a:extLst>
          </p:cNvPr>
          <p:cNvSpPr/>
          <p:nvPr/>
        </p:nvSpPr>
        <p:spPr>
          <a:xfrm>
            <a:off x="5174427" y="1130638"/>
            <a:ext cx="146304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WeChat</a:t>
            </a:r>
          </a:p>
          <a:p>
            <a:pPr algn="ctr"/>
            <a:r>
              <a:rPr lang="en-US" altLang="zh-CN" sz="1400" dirty="0"/>
              <a:t>Mini Program Microservice</a:t>
            </a:r>
            <a:endParaRPr lang="zh-CN" altLang="en-US" sz="1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E9C81EE-7E59-4190-AD80-FC9D2FC344D6}"/>
              </a:ext>
            </a:extLst>
          </p:cNvPr>
          <p:cNvSpPr/>
          <p:nvPr/>
        </p:nvSpPr>
        <p:spPr>
          <a:xfrm>
            <a:off x="3462518" y="1127586"/>
            <a:ext cx="146304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Message (SMS) Microservice</a:t>
            </a:r>
            <a:endParaRPr lang="zh-CN" altLang="en-US" sz="1400" dirty="0"/>
          </a:p>
        </p:txBody>
      </p: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5A0C7A-6AFA-4486-ACC1-92E715349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938" y="3337324"/>
            <a:ext cx="1371600" cy="443552"/>
          </a:xfrm>
          <a:prstGeom prst="rect">
            <a:avLst/>
          </a:prstGeom>
        </p:spPr>
      </p:pic>
      <p:pic>
        <p:nvPicPr>
          <p:cNvPr id="29" name="Picture 4" descr="nginx">
            <a:extLst>
              <a:ext uri="{FF2B5EF4-FFF2-40B4-BE49-F238E27FC236}">
                <a16:creationId xmlns:a16="http://schemas.microsoft.com/office/drawing/2014/main" id="{0CBE4287-9F6C-447D-A05E-517E5B099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56" y="4136986"/>
            <a:ext cx="1371600" cy="28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EB28F04-5F7D-4D72-951E-1642DED333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94860" y="248742"/>
            <a:ext cx="1639061" cy="274320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B404016-7B2B-41BD-B984-235D33CC4EBF}"/>
              </a:ext>
            </a:extLst>
          </p:cNvPr>
          <p:cNvSpPr/>
          <p:nvPr/>
        </p:nvSpPr>
        <p:spPr>
          <a:xfrm>
            <a:off x="9956" y="3692726"/>
            <a:ext cx="3291237" cy="87139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End User</a:t>
            </a:r>
            <a:endParaRPr lang="zh-CN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AE708B-AB5E-4061-9330-E515485510EF}"/>
              </a:ext>
            </a:extLst>
          </p:cNvPr>
          <p:cNvSpPr txBox="1"/>
          <p:nvPr/>
        </p:nvSpPr>
        <p:spPr>
          <a:xfrm>
            <a:off x="3579427" y="4564124"/>
            <a:ext cx="1365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Tencent Cloud</a:t>
            </a:r>
            <a:endParaRPr lang="zh-CN" alt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A403DDC-8941-4236-934A-8BB8152C609C}"/>
              </a:ext>
            </a:extLst>
          </p:cNvPr>
          <p:cNvSpPr/>
          <p:nvPr/>
        </p:nvSpPr>
        <p:spPr>
          <a:xfrm>
            <a:off x="5174427" y="2164329"/>
            <a:ext cx="146304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WeChat Pay Microservice (TBA)</a:t>
            </a:r>
            <a:endParaRPr lang="zh-CN" altLang="en-US" sz="1400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EC8C7D70-AB4E-42E8-AC8B-86BD1D0A5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654" y="2614670"/>
            <a:ext cx="1340049" cy="2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8CDE5B25-B0EF-4809-8D88-57863CD1287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r="41409"/>
          <a:stretch/>
        </p:blipFill>
        <p:spPr>
          <a:xfrm>
            <a:off x="6894860" y="1224139"/>
            <a:ext cx="1247994" cy="274320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606477C-D4B0-49F5-9B5F-8CF73B0E3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82"/>
          <a:stretch/>
        </p:blipFill>
        <p:spPr bwMode="auto">
          <a:xfrm>
            <a:off x="6894860" y="724870"/>
            <a:ext cx="944838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57278A6-77A1-460E-8F14-A6E92D66C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236" y="1642108"/>
            <a:ext cx="48409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8153C4B-CCA1-41AB-8955-670E1C2BD18C}"/>
              </a:ext>
            </a:extLst>
          </p:cNvPr>
          <p:cNvSpPr txBox="1"/>
          <p:nvPr/>
        </p:nvSpPr>
        <p:spPr>
          <a:xfrm>
            <a:off x="5223356" y="4580089"/>
            <a:ext cx="1365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Tencent Cloud</a:t>
            </a:r>
            <a:endParaRPr lang="zh-CN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7794957-3CFF-44B1-BC3A-15C34D5E3216}"/>
              </a:ext>
            </a:extLst>
          </p:cNvPr>
          <p:cNvSpPr txBox="1"/>
          <p:nvPr/>
        </p:nvSpPr>
        <p:spPr>
          <a:xfrm>
            <a:off x="6750973" y="2130123"/>
            <a:ext cx="2279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3rd Party Service Clusters</a:t>
            </a:r>
            <a:endParaRPr lang="zh-CN" altLang="en-US" dirty="0"/>
          </a:p>
        </p:txBody>
      </p:sp>
      <p:pic>
        <p:nvPicPr>
          <p:cNvPr id="50" name="Picture 4" descr="nginx">
            <a:extLst>
              <a:ext uri="{FF2B5EF4-FFF2-40B4-BE49-F238E27FC236}">
                <a16:creationId xmlns:a16="http://schemas.microsoft.com/office/drawing/2014/main" id="{6136B7B7-CFAA-49CE-AFC3-95A8105D2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573" y="2613691"/>
            <a:ext cx="1328238" cy="27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938464A-CAF9-4114-BF69-F82A8B82B35D}"/>
              </a:ext>
            </a:extLst>
          </p:cNvPr>
          <p:cNvSpPr txBox="1"/>
          <p:nvPr/>
        </p:nvSpPr>
        <p:spPr>
          <a:xfrm>
            <a:off x="1767701" y="3078624"/>
            <a:ext cx="1456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HUAWEI Cloud</a:t>
            </a:r>
            <a:endParaRPr lang="zh-CN" altLang="en-US" dirty="0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AA02B65A-88EB-49FE-AFC0-09D753325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913" y="3255247"/>
            <a:ext cx="135239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8450273-59FD-468C-8AE9-58FDD9A88C62}"/>
              </a:ext>
            </a:extLst>
          </p:cNvPr>
          <p:cNvSpPr txBox="1"/>
          <p:nvPr/>
        </p:nvSpPr>
        <p:spPr>
          <a:xfrm>
            <a:off x="6722259" y="4581241"/>
            <a:ext cx="24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Tencent Cloud Middleware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3561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信息安全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C5F67752-2026-4207-98AF-32D35E7FA60E}"/>
              </a:ext>
            </a:extLst>
          </p:cNvPr>
          <p:cNvSpPr txBox="1"/>
          <p:nvPr/>
        </p:nvSpPr>
        <p:spPr>
          <a:xfrm>
            <a:off x="466930" y="935980"/>
            <a:ext cx="813808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AutoNum type="arabicParenBoth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使用非密码认证方式，排除传输和存储密码的安全风险。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推荐用户使用微信登录，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在无法使用微信登录的情形下引导用户使用手机验证码登录。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DF6427-843E-41F1-99DE-CE98B905FD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56"/>
          <a:stretch/>
        </p:blipFill>
        <p:spPr>
          <a:xfrm>
            <a:off x="6469681" y="1822206"/>
            <a:ext cx="2064514" cy="2880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E25482-7A63-4025-A0E0-411F4C0B1A28}"/>
              </a:ext>
            </a:extLst>
          </p:cNvPr>
          <p:cNvSpPr txBox="1"/>
          <p:nvPr/>
        </p:nvSpPr>
        <p:spPr>
          <a:xfrm>
            <a:off x="3780482" y="2230168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左图：</a:t>
            </a:r>
            <a:r>
              <a:rPr lang="en-US" altLang="zh-CN" dirty="0"/>
              <a:t>PC </a:t>
            </a:r>
            <a:r>
              <a:rPr lang="zh-CN" altLang="en-US" dirty="0"/>
              <a:t>端登录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4468E-AF04-4CE6-8976-33B6D9407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968" y="1822206"/>
            <a:ext cx="2330289" cy="3096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8A2A67-F58D-43B8-8E81-74C8209D1D1A}"/>
              </a:ext>
            </a:extLst>
          </p:cNvPr>
          <p:cNvSpPr txBox="1"/>
          <p:nvPr/>
        </p:nvSpPr>
        <p:spPr>
          <a:xfrm>
            <a:off x="3780482" y="3031762"/>
            <a:ext cx="2520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右图：微信客户端内登录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128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信息安全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C5F67752-2026-4207-98AF-32D35E7FA60E}"/>
              </a:ext>
            </a:extLst>
          </p:cNvPr>
          <p:cNvSpPr txBox="1"/>
          <p:nvPr/>
        </p:nvSpPr>
        <p:spPr>
          <a:xfrm>
            <a:off x="466930" y="935980"/>
            <a:ext cx="8138087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远程计算设备不保存用户的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iaaa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在验证用户身份时，将用户的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iaaa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密码加密保存在本地微信缓存中。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CAF762F-F8A4-4D11-AD1D-9265D51300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432" y="1810387"/>
            <a:ext cx="1462259" cy="31682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4671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信息安全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C5F67752-2026-4207-98AF-32D35E7FA60E}"/>
              </a:ext>
            </a:extLst>
          </p:cNvPr>
          <p:cNvSpPr txBox="1"/>
          <p:nvPr/>
        </p:nvSpPr>
        <p:spPr>
          <a:xfrm>
            <a:off x="466930" y="935980"/>
            <a:ext cx="813808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 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jwt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(Json Web Token)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作为用户认证方式。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由于业务在多台服务器上部署，采取分布式 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cookie-session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机制有一定难度，这里采取 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的方式进行用户认证。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A4A31-28BB-4A31-B784-1AC95FF32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0918" y="2243406"/>
            <a:ext cx="4752528" cy="25028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8402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信息安全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C5F67752-2026-4207-98AF-32D35E7FA60E}"/>
              </a:ext>
            </a:extLst>
          </p:cNvPr>
          <p:cNvSpPr txBox="1"/>
          <p:nvPr/>
        </p:nvSpPr>
        <p:spPr>
          <a:xfrm>
            <a:off x="466930" y="935980"/>
            <a:ext cx="8138087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数据中心间的数据传输进行加密和签名。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由于服务器位于多个数据中心，可能需要在公网上传输业务数据。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业务数据需要进行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AES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加密，再用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SHA1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进行签名以确保其完整性。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同时，所有业务数据都通过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传输。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加密机制符合微信公众平台和微信支付的安全级别。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just">
              <a:lnSpc>
                <a:spcPct val="150000"/>
              </a:lnSpc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Authentication Server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项目已进入实验阶段，待其发布稳定版后可能会采用其来实现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OAuth2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认证。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7313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信息安全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C5F67752-2026-4207-98AF-32D35E7FA60E}"/>
              </a:ext>
            </a:extLst>
          </p:cNvPr>
          <p:cNvSpPr txBox="1"/>
          <p:nvPr/>
        </p:nvSpPr>
        <p:spPr>
          <a:xfrm>
            <a:off x="466930" y="935980"/>
            <a:ext cx="8138087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(5)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采取多种措施避免恶意网络攻击。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reCaptcha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防止恶意发送手机验证码；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Gateway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对恶意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进行限流和封禁；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要求第三方登录请求携带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STATE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参数，防止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CSRF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对所有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UGC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内容进行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XSS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攻击检测，过滤危险内容。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278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信息安全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框 6">
            <a:extLst>
              <a:ext uri="{FF2B5EF4-FFF2-40B4-BE49-F238E27FC236}">
                <a16:creationId xmlns:a16="http://schemas.microsoft.com/office/drawing/2014/main" id="{C5F67752-2026-4207-98AF-32D35E7FA60E}"/>
              </a:ext>
            </a:extLst>
          </p:cNvPr>
          <p:cNvSpPr txBox="1"/>
          <p:nvPr/>
        </p:nvSpPr>
        <p:spPr>
          <a:xfrm>
            <a:off x="466930" y="935980"/>
            <a:ext cx="8138087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(5)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采取多种措施避免恶意网络攻击。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 </a:t>
            </a:r>
            <a:r>
              <a:rPr lang="en-US" altLang="zh-CN" sz="1800" kern="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reCaptcha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防止恶意发送手机验证码；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Gateway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对恶意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进行限流和封禁；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要求第三方登录请求携带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STATE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参数，防止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CSRF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攻击；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对所有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UGC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内容进行 </a:t>
            </a:r>
            <a:r>
              <a:rPr lang="en-US" altLang="zh-CN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XSS </a:t>
            </a:r>
            <a:r>
              <a:rPr lang="zh-CN" altLang="en-US" sz="18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攻击检测，过滤危险内容。</a:t>
            </a:r>
            <a:endParaRPr lang="en-US" altLang="zh-CN" sz="1800" kern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19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后端单元测试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2F8382-BFE8-A244-B739-73F7C1423B23}"/>
              </a:ext>
            </a:extLst>
          </p:cNvPr>
          <p:cNvSpPr/>
          <p:nvPr/>
        </p:nvSpPr>
        <p:spPr>
          <a:xfrm>
            <a:off x="123812" y="1129451"/>
            <a:ext cx="44989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所用测试工具及方法 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Postman, Spring Boot Starter Test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7265-B1B9-4980-8154-0F8CFF6D5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2787" y="1007988"/>
            <a:ext cx="3929404" cy="3915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79065A-0D3D-4CA4-851E-335B08789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95" y="2959827"/>
            <a:ext cx="4018659" cy="9510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8381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后端单元测试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2F8382-BFE8-A244-B739-73F7C1423B23}"/>
              </a:ext>
            </a:extLst>
          </p:cNvPr>
          <p:cNvSpPr/>
          <p:nvPr/>
        </p:nvSpPr>
        <p:spPr>
          <a:xfrm>
            <a:off x="123812" y="1129451"/>
            <a:ext cx="44989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所用测试工具及方法 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Postman, Spring Boot Starter Test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C09631-31BF-46BD-BE87-B2955B2E1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620" y="863972"/>
            <a:ext cx="4504274" cy="3910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08E74E-D66B-48DC-BD6B-5DB5425D77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421" y="2258896"/>
            <a:ext cx="4139117" cy="13086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940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473" y="344356"/>
            <a:ext cx="366837" cy="365183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9212" y="540163"/>
            <a:ext cx="244558" cy="2434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>
              <a:defRPr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MH_Other_1"/>
          <p:cNvSpPr/>
          <p:nvPr>
            <p:custDataLst>
              <p:tags r:id="rId2"/>
            </p:custDataLst>
          </p:nvPr>
        </p:nvSpPr>
        <p:spPr>
          <a:xfrm flipV="1">
            <a:off x="4013195" y="1598125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Other_2"/>
          <p:cNvSpPr/>
          <p:nvPr>
            <p:custDataLst>
              <p:tags r:id="rId3"/>
            </p:custDataLst>
          </p:nvPr>
        </p:nvSpPr>
        <p:spPr>
          <a:xfrm>
            <a:off x="4013195" y="1190956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MH_Other_3"/>
          <p:cNvSpPr/>
          <p:nvPr>
            <p:custDataLst>
              <p:tags r:id="rId4"/>
            </p:custDataLst>
          </p:nvPr>
        </p:nvSpPr>
        <p:spPr>
          <a:xfrm flipV="1">
            <a:off x="4013195" y="2279464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MH_Other_4"/>
          <p:cNvSpPr/>
          <p:nvPr>
            <p:custDataLst>
              <p:tags r:id="rId5"/>
            </p:custDataLst>
          </p:nvPr>
        </p:nvSpPr>
        <p:spPr>
          <a:xfrm>
            <a:off x="4013195" y="1872294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Other_5"/>
          <p:cNvSpPr/>
          <p:nvPr>
            <p:custDataLst>
              <p:tags r:id="rId6"/>
            </p:custDataLst>
          </p:nvPr>
        </p:nvSpPr>
        <p:spPr>
          <a:xfrm flipV="1">
            <a:off x="4013195" y="2959635"/>
            <a:ext cx="82037" cy="74667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Other_6"/>
          <p:cNvSpPr/>
          <p:nvPr>
            <p:custDataLst>
              <p:tags r:id="rId7"/>
            </p:custDataLst>
          </p:nvPr>
        </p:nvSpPr>
        <p:spPr>
          <a:xfrm>
            <a:off x="4013195" y="2553632"/>
            <a:ext cx="82037" cy="73501"/>
          </a:xfrm>
          <a:prstGeom prst="rtTriangle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MH_Other_9"/>
          <p:cNvSpPr/>
          <p:nvPr>
            <p:custDataLst>
              <p:tags r:id="rId8"/>
            </p:custDataLst>
          </p:nvPr>
        </p:nvSpPr>
        <p:spPr>
          <a:xfrm>
            <a:off x="3394401" y="1265623"/>
            <a:ext cx="1205105" cy="407170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Other_10"/>
          <p:cNvSpPr/>
          <p:nvPr>
            <p:custDataLst>
              <p:tags r:id="rId9"/>
            </p:custDataLst>
          </p:nvPr>
        </p:nvSpPr>
        <p:spPr>
          <a:xfrm>
            <a:off x="3394401" y="1946961"/>
            <a:ext cx="1205105" cy="407170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11"/>
          <p:cNvSpPr/>
          <p:nvPr>
            <p:custDataLst>
              <p:tags r:id="rId10"/>
            </p:custDataLst>
          </p:nvPr>
        </p:nvSpPr>
        <p:spPr>
          <a:xfrm>
            <a:off x="3394401" y="2628118"/>
            <a:ext cx="1205105" cy="406184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SubTitle_1"/>
          <p:cNvSpPr/>
          <p:nvPr>
            <p:custDataLst>
              <p:tags r:id="rId11"/>
            </p:custDataLst>
          </p:nvPr>
        </p:nvSpPr>
        <p:spPr>
          <a:xfrm>
            <a:off x="3188150" y="1265623"/>
            <a:ext cx="825045" cy="407170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SubTitle_2"/>
          <p:cNvSpPr/>
          <p:nvPr>
            <p:custDataLst>
              <p:tags r:id="rId12"/>
            </p:custDataLst>
          </p:nvPr>
        </p:nvSpPr>
        <p:spPr>
          <a:xfrm>
            <a:off x="3188150" y="1946961"/>
            <a:ext cx="825045" cy="407170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MH_SubTitle_3"/>
          <p:cNvSpPr/>
          <p:nvPr>
            <p:custDataLst>
              <p:tags r:id="rId13"/>
            </p:custDataLst>
          </p:nvPr>
        </p:nvSpPr>
        <p:spPr>
          <a:xfrm>
            <a:off x="3188150" y="2628118"/>
            <a:ext cx="825045" cy="406184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14"/>
            </p:custDataLst>
          </p:nvPr>
        </p:nvSpPr>
        <p:spPr>
          <a:xfrm>
            <a:off x="4907792" y="1330178"/>
            <a:ext cx="1726579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项目执行情况</a:t>
            </a:r>
            <a:endParaRPr lang="zh-CN" altLang="en-US" sz="900" dirty="0">
              <a:solidFill>
                <a:srgbClr val="8B001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MH_Entry_2"/>
          <p:cNvSpPr/>
          <p:nvPr>
            <p:custDataLst>
              <p:tags r:id="rId15"/>
            </p:custDataLst>
          </p:nvPr>
        </p:nvSpPr>
        <p:spPr>
          <a:xfrm>
            <a:off x="4907792" y="2005572"/>
            <a:ext cx="2617106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Github</a:t>
            </a: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Kanban</a:t>
            </a: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</a:t>
            </a:r>
            <a:endParaRPr lang="zh-CN" altLang="en-US" sz="900" dirty="0">
              <a:solidFill>
                <a:srgbClr val="8B001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MH_Entry_3"/>
          <p:cNvSpPr/>
          <p:nvPr>
            <p:custDataLst>
              <p:tags r:id="rId16"/>
            </p:custDataLst>
          </p:nvPr>
        </p:nvSpPr>
        <p:spPr>
          <a:xfrm>
            <a:off x="4907792" y="2709806"/>
            <a:ext cx="2617106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架构设计与测试分析</a:t>
            </a:r>
            <a:endParaRPr lang="zh-CN" altLang="en-US" sz="900" dirty="0">
              <a:solidFill>
                <a:srgbClr val="8B001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Others_1"/>
          <p:cNvSpPr txBox="1"/>
          <p:nvPr>
            <p:custDataLst>
              <p:tags r:id="rId17"/>
            </p:custDataLst>
          </p:nvPr>
        </p:nvSpPr>
        <p:spPr>
          <a:xfrm>
            <a:off x="1080887" y="644489"/>
            <a:ext cx="907941" cy="2644243"/>
          </a:xfrm>
          <a:prstGeom prst="rect">
            <a:avLst/>
          </a:prstGeom>
          <a:noFill/>
        </p:spPr>
        <p:txBody>
          <a:bodyPr vert="eaVert" wrap="square" lIns="0" tIns="0" rIns="0" bIns="0" rtlCol="0" anchor="ctr" anchorCtr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900" b="1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25" name="MH_Others_2"/>
          <p:cNvSpPr txBox="1"/>
          <p:nvPr>
            <p:custDataLst>
              <p:tags r:id="rId18"/>
            </p:custDataLst>
          </p:nvPr>
        </p:nvSpPr>
        <p:spPr>
          <a:xfrm rot="5400000">
            <a:off x="-272383" y="1816815"/>
            <a:ext cx="2299098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200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200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MH_Other_11">
            <a:extLst>
              <a:ext uri="{FF2B5EF4-FFF2-40B4-BE49-F238E27FC236}">
                <a16:creationId xmlns:a16="http://schemas.microsoft.com/office/drawing/2014/main" id="{EC0F344B-EDE8-49E7-BF37-67744E64E03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3394401" y="3349100"/>
            <a:ext cx="1205105" cy="406184"/>
          </a:xfrm>
          <a:prstGeom prst="rightArrow">
            <a:avLst>
              <a:gd name="adj1" fmla="val 72581"/>
              <a:gd name="adj2" fmla="val 46774"/>
            </a:avLst>
          </a:prstGeom>
          <a:solidFill>
            <a:srgbClr val="FFC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anchor="ctr"/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SubTitle_3">
            <a:extLst>
              <a:ext uri="{FF2B5EF4-FFF2-40B4-BE49-F238E27FC236}">
                <a16:creationId xmlns:a16="http://schemas.microsoft.com/office/drawing/2014/main" id="{64F22F2A-9B57-4CDF-B645-A2DC46B5EBF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3188150" y="3349100"/>
            <a:ext cx="825045" cy="406184"/>
          </a:xfrm>
          <a:prstGeom prst="rect">
            <a:avLst/>
          </a:prstGeom>
          <a:solidFill>
            <a:srgbClr val="8B0012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17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MH_Entry_3">
            <a:extLst>
              <a:ext uri="{FF2B5EF4-FFF2-40B4-BE49-F238E27FC236}">
                <a16:creationId xmlns:a16="http://schemas.microsoft.com/office/drawing/2014/main" id="{0311C03E-A841-469D-A408-1403102ACC8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4907792" y="3430788"/>
            <a:ext cx="2617106" cy="307777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核心功能</a:t>
            </a:r>
            <a:r>
              <a:rPr lang="en-US" altLang="zh-CN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demo</a:t>
            </a:r>
            <a:r>
              <a:rPr lang="zh-CN" altLang="en-US" sz="2000" dirty="0">
                <a:solidFill>
                  <a:srgbClr val="8B001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</a:t>
            </a:r>
            <a:endParaRPr lang="zh-CN" altLang="en-US" sz="900" dirty="0">
              <a:solidFill>
                <a:srgbClr val="8B001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后端单元测试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2F8382-BFE8-A244-B739-73F7C1423B23}"/>
              </a:ext>
            </a:extLst>
          </p:cNvPr>
          <p:cNvSpPr/>
          <p:nvPr/>
        </p:nvSpPr>
        <p:spPr>
          <a:xfrm>
            <a:off x="123812" y="1129451"/>
            <a:ext cx="4498975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所用测试工具及方法 ：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Postman, Spring Boot Starter Test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F28B6F-AE45-4F63-962E-96CC82180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562" y="1129451"/>
            <a:ext cx="4047280" cy="38071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5731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前端单元测试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2F8382-BFE8-A244-B739-73F7C1423B23}"/>
              </a:ext>
            </a:extLst>
          </p:cNvPr>
          <p:cNvSpPr/>
          <p:nvPr/>
        </p:nvSpPr>
        <p:spPr>
          <a:xfrm>
            <a:off x="123812" y="1129451"/>
            <a:ext cx="4498975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所用测试工具及方法 ：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Vue Test Utils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Jest </a:t>
            </a:r>
            <a:endParaRPr lang="zh-CN" alt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6F5890-9DDE-C243-B384-05F1DD8FB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28" y="1800076"/>
            <a:ext cx="4484650" cy="24401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349ABA6-F881-094F-96C7-A05303F878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771" y="1007988"/>
            <a:ext cx="2258866" cy="37118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A6837E-289D-9F47-A5C2-A3040B1FC9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7637" y="1007988"/>
            <a:ext cx="2241465" cy="37118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1992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前端单元测试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A2B39A7-8BFD-6A4A-98FD-83E7CAC25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94" y="1007988"/>
            <a:ext cx="2940629" cy="39454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1930717-376A-C04A-A0A4-D741C0A3443C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96"/>
          <a:stretch/>
        </p:blipFill>
        <p:spPr bwMode="auto">
          <a:xfrm>
            <a:off x="3494713" y="2016100"/>
            <a:ext cx="5229443" cy="1492244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775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界面测试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44FCDCC-3A73-2542-8457-C994C1926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227890"/>
              </p:ext>
            </p:extLst>
          </p:nvPr>
        </p:nvGraphicFramePr>
        <p:xfrm>
          <a:off x="1693845" y="1079996"/>
          <a:ext cx="5309601" cy="347863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45106">
                  <a:extLst>
                    <a:ext uri="{9D8B030D-6E8A-4147-A177-3AD203B41FA5}">
                      <a16:colId xmlns:a16="http://schemas.microsoft.com/office/drawing/2014/main" val="3370486293"/>
                    </a:ext>
                  </a:extLst>
                </a:gridCol>
                <a:gridCol w="2265080">
                  <a:extLst>
                    <a:ext uri="{9D8B030D-6E8A-4147-A177-3AD203B41FA5}">
                      <a16:colId xmlns:a16="http://schemas.microsoft.com/office/drawing/2014/main" val="1759011539"/>
                    </a:ext>
                  </a:extLst>
                </a:gridCol>
                <a:gridCol w="2199415">
                  <a:extLst>
                    <a:ext uri="{9D8B030D-6E8A-4147-A177-3AD203B41FA5}">
                      <a16:colId xmlns:a16="http://schemas.microsoft.com/office/drawing/2014/main" val="1495356452"/>
                    </a:ext>
                  </a:extLst>
                </a:gridCol>
              </a:tblGrid>
              <a:tr h="307915"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测试编号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测试项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100">
                          <a:effectLst/>
                        </a:rPr>
                        <a:t>测试评价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extLst>
                  <a:ext uri="{0D108BD9-81ED-4DB2-BD59-A6C34878D82A}">
                    <a16:rowId xmlns:a16="http://schemas.microsoft.com/office/drawing/2014/main" val="1240165082"/>
                  </a:ext>
                </a:extLst>
              </a:tr>
              <a:tr h="3963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各界面元素的布局是否整齐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较整齐，部分间距仍需调整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extLst>
                  <a:ext uri="{0D108BD9-81ED-4DB2-BD59-A6C34878D82A}">
                    <a16:rowId xmlns:a16="http://schemas.microsoft.com/office/drawing/2014/main" val="443222827"/>
                  </a:ext>
                </a:extLst>
              </a:tr>
              <a:tr h="3963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2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各按钮功能是否正常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基本正常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extLst>
                  <a:ext uri="{0D108BD9-81ED-4DB2-BD59-A6C34878D82A}">
                    <a16:rowId xmlns:a16="http://schemas.microsoft.com/office/drawing/2014/main" val="1530884255"/>
                  </a:ext>
                </a:extLst>
              </a:tr>
              <a:tr h="3963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3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整体风格是否一致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比较一致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extLst>
                  <a:ext uri="{0D108BD9-81ED-4DB2-BD59-A6C34878D82A}">
                    <a16:rowId xmlns:a16="http://schemas.microsoft.com/office/drawing/2014/main" val="2192403963"/>
                  </a:ext>
                </a:extLst>
              </a:tr>
              <a:tr h="3963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4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各个控件的放置位置是否符合客户使用习惯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较符合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extLst>
                  <a:ext uri="{0D108BD9-81ED-4DB2-BD59-A6C34878D82A}">
                    <a16:rowId xmlns:a16="http://schemas.microsoft.com/office/drawing/2014/main" val="305069517"/>
                  </a:ext>
                </a:extLst>
              </a:tr>
              <a:tr h="3963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5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界面操作便捷性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便捷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extLst>
                  <a:ext uri="{0D108BD9-81ED-4DB2-BD59-A6C34878D82A}">
                    <a16:rowId xmlns:a16="http://schemas.microsoft.com/office/drawing/2014/main" val="1395075487"/>
                  </a:ext>
                </a:extLst>
              </a:tr>
              <a:tr h="3963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6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导航简单易懂性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易懂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extLst>
                  <a:ext uri="{0D108BD9-81ED-4DB2-BD59-A6C34878D82A}">
                    <a16:rowId xmlns:a16="http://schemas.microsoft.com/office/drawing/2014/main" val="2865600467"/>
                  </a:ext>
                </a:extLst>
              </a:tr>
              <a:tr h="3963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7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界面命名是否正确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正确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extLst>
                  <a:ext uri="{0D108BD9-81ED-4DB2-BD59-A6C34878D82A}">
                    <a16:rowId xmlns:a16="http://schemas.microsoft.com/office/drawing/2014/main" val="3666777068"/>
                  </a:ext>
                </a:extLst>
              </a:tr>
              <a:tr h="396340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8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>
                          <a:effectLst/>
                        </a:rPr>
                        <a:t>页面是否美观</a:t>
                      </a:r>
                      <a:endParaRPr lang="zh-CN" sz="11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100" kern="100" dirty="0">
                          <a:effectLst/>
                        </a:rPr>
                        <a:t>一般，仍需继续美化</a:t>
                      </a:r>
                      <a:endParaRPr lang="zh-CN" sz="11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8159" marR="58159" marT="0" marB="0" anchor="ctr"/>
                </a:tc>
                <a:extLst>
                  <a:ext uri="{0D108BD9-81ED-4DB2-BD59-A6C34878D82A}">
                    <a16:rowId xmlns:a16="http://schemas.microsoft.com/office/drawing/2014/main" val="76565407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415186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MH_Entry_3"/>
          <p:cNvSpPr/>
          <p:nvPr>
            <p:custDataLst>
              <p:tags r:id="rId3"/>
            </p:custDataLst>
          </p:nvPr>
        </p:nvSpPr>
        <p:spPr>
          <a:xfrm>
            <a:off x="3708473" y="2181602"/>
            <a:ext cx="5292651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核心功能 </a:t>
            </a:r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demo </a:t>
            </a: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62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6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408226"/>
            <a:ext cx="228132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后端登录功能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demo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WeChat_20201214230214">
            <a:hlinkClick r:id="" action="ppaction://media"/>
            <a:extLst>
              <a:ext uri="{FF2B5EF4-FFF2-40B4-BE49-F238E27FC236}">
                <a16:creationId xmlns:a16="http://schemas.microsoft.com/office/drawing/2014/main" id="{31F1EA74-1AC4-45E5-870F-E9218B47961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27524" y="149568"/>
            <a:ext cx="2281321" cy="48907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81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55" name="TextBox 8"/>
          <p:cNvSpPr txBox="1"/>
          <p:nvPr/>
        </p:nvSpPr>
        <p:spPr>
          <a:xfrm>
            <a:off x="563057" y="369754"/>
            <a:ext cx="1617823" cy="3847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5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Demo</a:t>
            </a:r>
            <a:r>
              <a:rPr lang="zh-CN" altLang="en-US" sz="25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展示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demo展示" descr="demo展示">
            <a:hlinkClick r:id="" action="ppaction://media"/>
            <a:extLst>
              <a:ext uri="{FF2B5EF4-FFF2-40B4-BE49-F238E27FC236}">
                <a16:creationId xmlns:a16="http://schemas.microsoft.com/office/drawing/2014/main" id="{391968E5-B31C-984E-9A79-31DC5BC0BDD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32410" y="71945"/>
            <a:ext cx="2450524" cy="48964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942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160116"/>
            <a:ext cx="9001125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21539" y="2446231"/>
            <a:ext cx="7230053" cy="829399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  感谢您的聆听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1476226" y="3411126"/>
            <a:ext cx="6120680" cy="369332"/>
            <a:chOff x="1476226" y="3422964"/>
            <a:chExt cx="6120680" cy="369332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476226" y="3588119"/>
              <a:ext cx="612068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2916386" y="3484729"/>
              <a:ext cx="3240360" cy="2206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2934388" y="3466799"/>
              <a:ext cx="3204356" cy="256526"/>
            </a:xfrm>
            <a:prstGeom prst="rect">
              <a:avLst/>
            </a:prstGeom>
            <a:solidFill>
              <a:srgbClr val="8B00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80382" y="3422964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汇报人：软工第</a:t>
              </a:r>
              <a:r>
                <a:rPr lang="en-US" altLang="zh-CN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r>
                <a:rPr lang="zh-CN" altLang="en-US" sz="18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  <a:endPara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466" y="4322581"/>
            <a:ext cx="1584176" cy="44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1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Entry_1"/>
          <p:cNvSpPr/>
          <p:nvPr>
            <p:custDataLst>
              <p:tags r:id="rId3"/>
            </p:custDataLst>
          </p:nvPr>
        </p:nvSpPr>
        <p:spPr>
          <a:xfrm>
            <a:off x="3780482" y="2300937"/>
            <a:ext cx="3744416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项目进展报告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14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TextBox 8"/>
          <p:cNvSpPr txBox="1"/>
          <p:nvPr/>
        </p:nvSpPr>
        <p:spPr>
          <a:xfrm>
            <a:off x="563057" y="425694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甘特图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3F4272-FCC0-9F4A-8D63-30937263D1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8" y="1631369"/>
            <a:ext cx="9001125" cy="308848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1F53881-3003-BB48-9E49-3C177FB8E1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3" t="54392" r="10117" b="15299"/>
          <a:stretch/>
        </p:blipFill>
        <p:spPr>
          <a:xfrm>
            <a:off x="-5227" y="935980"/>
            <a:ext cx="6626334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931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52994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1188194" y="1874431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2"/>
          <p:cNvSpPr/>
          <p:nvPr>
            <p:custDataLst>
              <p:tags r:id="rId3"/>
            </p:custDataLst>
          </p:nvPr>
        </p:nvSpPr>
        <p:spPr>
          <a:xfrm>
            <a:off x="2772370" y="2227465"/>
            <a:ext cx="5400600" cy="61555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Github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Kanban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展示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5940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TextBox 8"/>
          <p:cNvSpPr txBox="1"/>
          <p:nvPr/>
        </p:nvSpPr>
        <p:spPr>
          <a:xfrm>
            <a:off x="563057" y="408226"/>
            <a:ext cx="192128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Github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Commits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3E859F-DCD4-BB40-A8E9-E7947F873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04" y="1093057"/>
            <a:ext cx="7668915" cy="353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TextBox 8"/>
          <p:cNvSpPr txBox="1"/>
          <p:nvPr/>
        </p:nvSpPr>
        <p:spPr>
          <a:xfrm>
            <a:off x="563057" y="408226"/>
            <a:ext cx="192128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 err="1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Github</a:t>
            </a: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Commits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3E859F-DCD4-BB40-A8E9-E7947F8735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104" y="1392542"/>
            <a:ext cx="7668915" cy="29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85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-5228" y="315160"/>
            <a:ext cx="292359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64819" y="315143"/>
            <a:ext cx="120550" cy="4939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sp>
        <p:nvSpPr>
          <p:cNvPr id="48" name="TextBox 8"/>
          <p:cNvSpPr txBox="1"/>
          <p:nvPr/>
        </p:nvSpPr>
        <p:spPr>
          <a:xfrm>
            <a:off x="569014" y="408226"/>
            <a:ext cx="161782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prstClr val="black">
                    <a:lumMod val="65000"/>
                    <a:lumOff val="35000"/>
                  </a:prst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Kanban</a:t>
            </a:r>
            <a:endParaRPr lang="zh-CN" altLang="en-US" sz="2500" b="1" dirty="0">
              <a:solidFill>
                <a:prstClr val="black">
                  <a:lumMod val="65000"/>
                  <a:lumOff val="35000"/>
                </a:prst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446" y="320459"/>
            <a:ext cx="1720710" cy="483313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8854946" y="315143"/>
            <a:ext cx="146180" cy="493944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89" tIns="33694" rIns="67389" bIns="33694" rtlCol="0" anchor="ctr"/>
          <a:lstStyle/>
          <a:p>
            <a:pPr algn="ctr" defTabSz="673312"/>
            <a:endParaRPr lang="zh-CN" altLang="en-US" sz="1700" dirty="0">
              <a:solidFill>
                <a:srgbClr val="4E639C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D2C975D-4915-8849-A515-A8B6564B8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84" y="1007988"/>
            <a:ext cx="8034956" cy="362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15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179958" y="1728068"/>
            <a:ext cx="9188653" cy="1801626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58" tIns="44929" rIns="89858" bIns="44929"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" name="MH_SubTitle_1"/>
          <p:cNvSpPr/>
          <p:nvPr>
            <p:custDataLst>
              <p:tags r:id="rId2"/>
            </p:custDataLst>
          </p:nvPr>
        </p:nvSpPr>
        <p:spPr>
          <a:xfrm>
            <a:off x="2204856" y="1876778"/>
            <a:ext cx="1503618" cy="1291450"/>
          </a:xfrm>
          <a:prstGeom prst="rect">
            <a:avLst/>
          </a:prstGeom>
          <a:noFill/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defTabSz="63836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66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66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MH_Entry_3"/>
          <p:cNvSpPr/>
          <p:nvPr>
            <p:custDataLst>
              <p:tags r:id="rId3"/>
            </p:custDataLst>
          </p:nvPr>
        </p:nvSpPr>
        <p:spPr>
          <a:xfrm>
            <a:off x="3708473" y="2181601"/>
            <a:ext cx="5300221" cy="677108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defTabSz="638367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架构设计与测试分析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31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6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OK6.pptx1231212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5|1.4|1|1.8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SubTitle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2|1.1|2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059"/>
  <p:tag name="MH_LIBRARY" val="GRAPHIC"/>
  <p:tag name="MH_TYPE" val="Other"/>
  <p:tag name="MH_ORDER" val="9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734</Words>
  <Application>Microsoft Macintosh PowerPoint</Application>
  <PresentationFormat>自定义</PresentationFormat>
  <Paragraphs>150</Paragraphs>
  <Slides>27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等线</vt:lpstr>
      <vt:lpstr>Microsoft YaHei</vt:lpstr>
      <vt:lpstr>Microsoft YaHei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http:/www.ypppt.com</cp:keywords>
  <cp:lastModifiedBy/>
  <cp:revision>1</cp:revision>
  <dcterms:modified xsi:type="dcterms:W3CDTF">2020-12-14T19:47:12Z</dcterms:modified>
</cp:coreProperties>
</file>